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94" r:id="rId4"/>
    <p:sldId id="295" r:id="rId5"/>
    <p:sldId id="296" r:id="rId6"/>
    <p:sldId id="293" r:id="rId7"/>
    <p:sldId id="282" r:id="rId8"/>
    <p:sldId id="276" r:id="rId9"/>
    <p:sldId id="275" r:id="rId10"/>
    <p:sldId id="285" r:id="rId11"/>
    <p:sldId id="280" r:id="rId12"/>
    <p:sldId id="297" r:id="rId13"/>
    <p:sldId id="298" r:id="rId14"/>
    <p:sldId id="291" r:id="rId15"/>
    <p:sldId id="300" r:id="rId16"/>
    <p:sldId id="299" r:id="rId17"/>
    <p:sldId id="302" r:id="rId18"/>
    <p:sldId id="303" r:id="rId19"/>
    <p:sldId id="301" r:id="rId20"/>
    <p:sldId id="304" r:id="rId21"/>
    <p:sldId id="307" r:id="rId22"/>
    <p:sldId id="305" r:id="rId23"/>
    <p:sldId id="306" r:id="rId24"/>
    <p:sldId id="308" r:id="rId25"/>
    <p:sldId id="274" r:id="rId26"/>
    <p:sldId id="271" r:id="rId27"/>
    <p:sldId id="277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210 콤퓨타세탁 L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8B"/>
    <a:srgbClr val="404551"/>
    <a:srgbClr val="B6DBDA"/>
    <a:srgbClr val="A4B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7" autoAdjust="0"/>
    <p:restoredTop sz="94660"/>
  </p:normalViewPr>
  <p:slideViewPr>
    <p:cSldViewPr snapToObjects="1">
      <p:cViewPr varScale="1">
        <p:scale>
          <a:sx n="89" d="100"/>
          <a:sy n="89" d="100"/>
        </p:scale>
        <p:origin x="40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6A62F-9EEA-4D89-91F1-3ABED192699A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</dgm:pt>
    <dgm:pt modelId="{F240C013-83E0-4061-81FD-0278AC1CF155}" type="pres">
      <dgm:prSet presAssocID="{AAB6A62F-9EEA-4D89-91F1-3ABED192699A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6F8D0E8F-E022-4CCE-855E-55112DBE10D9}" type="presOf" srcId="{AAB6A62F-9EEA-4D89-91F1-3ABED192699A}" destId="{F240C013-83E0-4061-81FD-0278AC1CF155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8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2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06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4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4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0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1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7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0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9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github.com/Ssolmini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kl4314" TargetMode="External"/><Relationship Id="rId12" Type="http://schemas.openxmlformats.org/officeDocument/2006/relationships/image" Target="../media/image6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s://github.com/syoung9606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github.com/Parksoyeon12" TargetMode="External"/><Relationship Id="rId10" Type="http://schemas.openxmlformats.org/officeDocument/2006/relationships/hyperlink" Target="https://github.com/huinee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jpeg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hyperlink" Target="https://pypi.python.org/pypi/rpy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buntu.com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python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654364"/>
            <a:ext cx="12192000" cy="2212428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492" y="1686141"/>
            <a:ext cx="69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+mn-ea"/>
              </a:rPr>
              <a:t>국내의 좋은 병원을 알려줘</a:t>
            </a:r>
            <a:r>
              <a:rPr lang="en-US" altLang="ko-KR" sz="6000" dirty="0" smtClean="0">
                <a:solidFill>
                  <a:schemeClr val="bg1"/>
                </a:solidFill>
                <a:latin typeface="+mn-ea"/>
              </a:rPr>
              <a:t>!!</a:t>
            </a:r>
            <a:endParaRPr lang="ko-KR" altLang="en-US" sz="6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165152"/>
            <a:ext cx="12192000" cy="2701640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7271" y="900532"/>
            <a:ext cx="6836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+mn-ea"/>
              </a:rPr>
              <a:t>공공데이터를 활용한 의료 웹 서비스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1944" y="4113654"/>
            <a:ext cx="64603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200" b="1" dirty="0" err="1" smtClean="0">
                <a:solidFill>
                  <a:schemeClr val="bg1"/>
                </a:solidFill>
                <a:latin typeface="+mn-ea"/>
              </a:rPr>
              <a:t>팀명</a:t>
            </a: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	 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  | 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+mn-ea"/>
              </a:rPr>
              <a:t>HoLo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조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담당교수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정현숙 교수님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(02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분반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발표일   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5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16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일</a:t>
            </a:r>
            <a:endParaRPr lang="en-US" altLang="ko-KR" sz="2200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조원       </a:t>
            </a:r>
            <a:r>
              <a:rPr lang="en-US" altLang="ko-KR" sz="2200" dirty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err="1" smtClean="0">
                <a:solidFill>
                  <a:schemeClr val="bg1"/>
                </a:solidFill>
                <a:latin typeface="+mn-ea"/>
              </a:rPr>
              <a:t>남솔민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김민중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err="1" smtClean="0">
                <a:solidFill>
                  <a:schemeClr val="bg1"/>
                </a:solidFill>
                <a:latin typeface="+mn-ea"/>
              </a:rPr>
              <a:t>김새흰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진소영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박소연</a:t>
            </a:r>
            <a:endParaRPr lang="ko-KR" altLang="en-US" sz="2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360" y="284969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산학캡스톤디자인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2000" b="1" dirty="0" smtClean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35360" y="1686141"/>
            <a:ext cx="4707806" cy="3660497"/>
            <a:chOff x="912319" y="1804911"/>
            <a:chExt cx="4353364" cy="3384905"/>
          </a:xfrm>
        </p:grpSpPr>
        <p:grpSp>
          <p:nvGrpSpPr>
            <p:cNvPr id="16" name="그룹 15"/>
            <p:cNvGrpSpPr/>
            <p:nvPr/>
          </p:nvGrpSpPr>
          <p:grpSpPr>
            <a:xfrm>
              <a:off x="912319" y="1804911"/>
              <a:ext cx="4353364" cy="3384905"/>
              <a:chOff x="912319" y="1796119"/>
              <a:chExt cx="4353364" cy="3384905"/>
            </a:xfrm>
          </p:grpSpPr>
          <p:pic>
            <p:nvPicPr>
              <p:cNvPr id="51" name="Picture 4" descr="모니터, 화면, 컴퓨터, 전자 제품, 기술, 컴퓨터 장비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320" y="1796119"/>
                <a:ext cx="4353363" cy="3384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양쪽 모서리가 둥근 사각형 51"/>
              <p:cNvSpPr/>
              <p:nvPr/>
            </p:nvSpPr>
            <p:spPr>
              <a:xfrm rot="10800000">
                <a:off x="912319" y="4141076"/>
                <a:ext cx="4353363" cy="367862"/>
              </a:xfrm>
              <a:prstGeom prst="round2SameRect">
                <a:avLst>
                  <a:gd name="adj1" fmla="val 37255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127448" y="2011445"/>
              <a:ext cx="3960440" cy="1921611"/>
              <a:chOff x="623392" y="882937"/>
              <a:chExt cx="10801200" cy="5975063"/>
            </a:xfrm>
          </p:grpSpPr>
          <p:pic>
            <p:nvPicPr>
              <p:cNvPr id="18" name="Picture 2" descr="웹브라우저png에 대한 이미지 검색결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392" y="882937"/>
                <a:ext cx="10801200" cy="5975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317512" y="1617449"/>
                <a:ext cx="3130062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410230" y="1714833"/>
                <a:ext cx="2952000" cy="46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583832" y="1617449"/>
                <a:ext cx="936104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latin typeface="+mn-ea"/>
                  </a:rPr>
                  <a:t>검색</a:t>
                </a:r>
                <a:endParaRPr lang="ko-KR" altLang="en-US" sz="600" dirty="0">
                  <a:latin typeface="+mn-e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457484" y="1696639"/>
                <a:ext cx="918496" cy="575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+mn-ea"/>
                  </a:rPr>
                  <a:t>충치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26571" t="15350" r="15173" b="21650"/>
              <a:stretch/>
            </p:blipFill>
            <p:spPr>
              <a:xfrm>
                <a:off x="1137907" y="2496933"/>
                <a:ext cx="4851950" cy="3812387"/>
              </a:xfrm>
              <a:prstGeom prst="rect">
                <a:avLst/>
              </a:prstGeom>
            </p:spPr>
          </p:pic>
          <p:grpSp>
            <p:nvGrpSpPr>
              <p:cNvPr id="27" name="그룹 26"/>
              <p:cNvGrpSpPr/>
              <p:nvPr/>
            </p:nvGrpSpPr>
            <p:grpSpPr>
              <a:xfrm>
                <a:off x="6240016" y="1628800"/>
                <a:ext cx="4542113" cy="4752528"/>
                <a:chOff x="6240016" y="1412776"/>
                <a:chExt cx="4542113" cy="4752528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6240016" y="1412776"/>
                  <a:ext cx="4536504" cy="3168352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6241504" y="4941168"/>
                  <a:ext cx="4540625" cy="1224136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312024" y="1484784"/>
                  <a:ext cx="4391000" cy="3024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6312024" y="5005862"/>
                  <a:ext cx="4391000" cy="1087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28" name="직사각형 27"/>
              <p:cNvSpPr/>
              <p:nvPr/>
            </p:nvSpPr>
            <p:spPr>
              <a:xfrm>
                <a:off x="6312024" y="1700808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A. XX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312024" y="2492896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B. OO</a:t>
                </a:r>
                <a:r>
                  <a:rPr lang="ko-KR" altLang="en-US" sz="500" dirty="0" smtClean="0">
                    <a:latin typeface="+mn-ea"/>
                  </a:rPr>
                  <a:t> 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12024" y="3284984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C. XO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12024" y="4077072"/>
                <a:ext cx="4391000" cy="648072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D. OX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3287688" y="3589015"/>
                <a:ext cx="144016" cy="196748"/>
                <a:chOff x="3287688" y="3589015"/>
                <a:chExt cx="144016" cy="196748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A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6" name="순서도: 병합 45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2999656" y="4813020"/>
                <a:ext cx="144016" cy="196748"/>
                <a:chOff x="3287688" y="3589015"/>
                <a:chExt cx="144016" cy="196748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C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4" name="순서도: 병합 43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4589450" y="4096378"/>
                <a:ext cx="144016" cy="196748"/>
                <a:chOff x="3287688" y="3589015"/>
                <a:chExt cx="144016" cy="19674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B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2" name="순서도: 병합 41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>
                <a:off x="4213783" y="4941037"/>
                <a:ext cx="144016" cy="196748"/>
                <a:chOff x="3287688" y="3589015"/>
                <a:chExt cx="144016" cy="19674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D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0" name="순서도: 병합 39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sp>
            <p:nvSpPr>
              <p:cNvPr id="36" name="오른쪽 화살표 35"/>
              <p:cNvSpPr/>
              <p:nvPr/>
            </p:nvSpPr>
            <p:spPr>
              <a:xfrm rot="13296037">
                <a:off x="8966036" y="2026111"/>
                <a:ext cx="458325" cy="360040"/>
              </a:xfrm>
              <a:prstGeom prst="rightArrow">
                <a:avLst>
                  <a:gd name="adj1" fmla="val 33255"/>
                  <a:gd name="adj2" fmla="val 50000"/>
                </a:avLst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312024" y="5200678"/>
                <a:ext cx="4391000" cy="1108641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504370" y="5303940"/>
                <a:ext cx="4056124" cy="92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트위터 실시간 스트리밍 데이터를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분석하여 요즘 언급이 많이 되는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질병 이슈를 시각화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20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1464" y="1700808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ko-KR" altLang="en-US" sz="2400" dirty="0" smtClean="0">
                <a:latin typeface="+mn-ea"/>
              </a:rPr>
              <a:t> 별 및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ko-KR" altLang="en-US" sz="2400" dirty="0" smtClean="0">
                <a:latin typeface="+mn-ea"/>
              </a:rPr>
              <a:t> 별로 각 지역의 병원 분류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사용자의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위치를 기반</a:t>
            </a:r>
            <a:r>
              <a:rPr lang="ko-KR" altLang="en-US" sz="2400" dirty="0" smtClean="0">
                <a:latin typeface="+mn-ea"/>
              </a:rPr>
              <a:t>으로 평가등급이 높은 병원 중 해당 질병에 대한 진료를 하는 병원 추출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368" y="1196752"/>
            <a:ext cx="2880319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분석 기준 및 방법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812" t="15350" r="45494" b="65750"/>
          <a:stretch/>
        </p:blipFill>
        <p:spPr>
          <a:xfrm>
            <a:off x="2063552" y="2493735"/>
            <a:ext cx="3240360" cy="1296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812" t="47900" r="45494" b="30051"/>
          <a:stretch/>
        </p:blipFill>
        <p:spPr>
          <a:xfrm>
            <a:off x="6419474" y="2385723"/>
            <a:ext cx="3240360" cy="15121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600567" y="2945374"/>
            <a:ext cx="518073" cy="392866"/>
          </a:xfrm>
          <a:prstGeom prst="rightArrow">
            <a:avLst>
              <a:gd name="adj1" fmla="val 35255"/>
              <a:gd name="adj2" fmla="val 50000"/>
            </a:avLst>
          </a:prstGeom>
          <a:solidFill>
            <a:srgbClr val="404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9838" t="66514" r="44094" b="11217"/>
          <a:stretch/>
        </p:blipFill>
        <p:spPr>
          <a:xfrm>
            <a:off x="3215680" y="5068822"/>
            <a:ext cx="5616624" cy="14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558034" y="2420888"/>
            <a:ext cx="5218486" cy="3574060"/>
          </a:xfrm>
          <a:prstGeom prst="rect">
            <a:avLst/>
          </a:prstGeom>
          <a:noFill/>
          <a:ln w="57150">
            <a:solidFill>
              <a:srgbClr val="B6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50456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table_eval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377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table_info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51888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table_united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06570" y="2816048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analyze1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86730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table_region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830746" y="4579360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62554" y="4760264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table_result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6" idx="2"/>
            <a:endCxn id="8" idx="0"/>
          </p:cNvCxnSpPr>
          <p:nvPr/>
        </p:nvCxnSpPr>
        <p:spPr>
          <a:xfrm rot="16200000" flipH="1">
            <a:off x="1974664" y="2155632"/>
            <a:ext cx="681208" cy="1001432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" idx="0"/>
          </p:cNvCxnSpPr>
          <p:nvPr/>
        </p:nvCxnSpPr>
        <p:spPr>
          <a:xfrm rot="5400000">
            <a:off x="3011125" y="2120604"/>
            <a:ext cx="681208" cy="1071489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3" idx="1"/>
          </p:cNvCxnSpPr>
          <p:nvPr/>
        </p:nvCxnSpPr>
        <p:spPr>
          <a:xfrm>
            <a:off x="3680080" y="3284984"/>
            <a:ext cx="232649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3" idx="3"/>
            <a:endCxn id="10" idx="1"/>
          </p:cNvCxnSpPr>
          <p:nvPr/>
        </p:nvCxnSpPr>
        <p:spPr>
          <a:xfrm>
            <a:off x="7446730" y="3284984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2"/>
            <a:endCxn id="11" idx="0"/>
          </p:cNvCxnSpPr>
          <p:nvPr/>
        </p:nvCxnSpPr>
        <p:spPr>
          <a:xfrm>
            <a:off x="9550826" y="3573016"/>
            <a:ext cx="0" cy="10063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1"/>
            <a:endCxn id="12" idx="3"/>
          </p:cNvCxnSpPr>
          <p:nvPr/>
        </p:nvCxnSpPr>
        <p:spPr>
          <a:xfrm flipH="1">
            <a:off x="7590746" y="5048296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503712" y="4602936"/>
            <a:ext cx="745765" cy="914296"/>
            <a:chOff x="3262003" y="4355336"/>
            <a:chExt cx="745765" cy="914296"/>
          </a:xfrm>
        </p:grpSpPr>
        <p:sp>
          <p:nvSpPr>
            <p:cNvPr id="28" name="한쪽 모서리가 잘린 사각형 27"/>
            <p:cNvSpPr/>
            <p:nvPr/>
          </p:nvSpPr>
          <p:spPr>
            <a:xfrm>
              <a:off x="3401826" y="4355336"/>
              <a:ext cx="605942" cy="776424"/>
            </a:xfrm>
            <a:prstGeom prst="snip1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한쪽 모서리가 잘린 사각형 29"/>
            <p:cNvSpPr/>
            <p:nvPr/>
          </p:nvSpPr>
          <p:spPr>
            <a:xfrm>
              <a:off x="3338203" y="4424272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한쪽 모서리가 잘린 사각형 30"/>
            <p:cNvSpPr/>
            <p:nvPr/>
          </p:nvSpPr>
          <p:spPr>
            <a:xfrm>
              <a:off x="3262003" y="4493208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>
            <a:stCxn id="12" idx="1"/>
          </p:cNvCxnSpPr>
          <p:nvPr/>
        </p:nvCxnSpPr>
        <p:spPr>
          <a:xfrm flipH="1">
            <a:off x="4366250" y="5048296"/>
            <a:ext cx="1496304" cy="1178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49145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13362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병원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35210" y="357301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정보 통합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2057" y="379185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위치 별로 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83299" y="549177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평가등급별 분석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26650" y="61363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&lt;</a:t>
            </a:r>
            <a:r>
              <a:rPr lang="ko-KR" altLang="en-US" dirty="0" smtClean="0">
                <a:latin typeface="+mn-ea"/>
              </a:rPr>
              <a:t>우수병원 분석 알고리즘</a:t>
            </a:r>
            <a:r>
              <a:rPr lang="en-US" altLang="ko-KR" dirty="0" smtClean="0">
                <a:latin typeface="+mn-ea"/>
              </a:rPr>
              <a:t>&gt;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3594" y="4760264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+mn-ea"/>
              </a:rPr>
              <a:t>사용자가 입력한 </a:t>
            </a:r>
            <a:r>
              <a:rPr lang="ko-KR" altLang="en-US" dirty="0" smtClean="0">
                <a:latin typeface="+mn-ea"/>
              </a:rPr>
              <a:t>키워드를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분석하여 나온 병원 제공</a:t>
            </a:r>
            <a:endParaRPr lang="en-US" altLang="ko-KR" dirty="0" smtClean="0">
              <a:latin typeface="+mn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6168008" y="1916832"/>
            <a:ext cx="0" cy="899216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62554" y="153609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endParaRPr lang="ko-KR" altLang="en-US" dirty="0" smtClean="0">
              <a:latin typeface="+mn-ea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0270906" y="4760264"/>
            <a:ext cx="505614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776520" y="458112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</a:p>
          <a:p>
            <a:r>
              <a:rPr lang="ko-KR" altLang="en-US" dirty="0" smtClean="0">
                <a:latin typeface="+mn-ea"/>
              </a:rPr>
              <a:t>사용자 쿼리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58491" y="2385755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r>
              <a:rPr lang="ko-KR" altLang="en-US" dirty="0" smtClean="0">
                <a:latin typeface="+mn-ea"/>
              </a:rPr>
              <a:t> 별로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정리한 병원정보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0721" y="5313304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분석 결과가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저장된 테이블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06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내용 개체 틀 3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838351"/>
              </p:ext>
            </p:extLst>
          </p:nvPr>
        </p:nvGraphicFramePr>
        <p:xfrm>
          <a:off x="191344" y="848873"/>
          <a:ext cx="11593288" cy="5785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6304"/>
                <a:gridCol w="720080"/>
                <a:gridCol w="720080"/>
                <a:gridCol w="648072"/>
                <a:gridCol w="648072"/>
                <a:gridCol w="648072"/>
                <a:gridCol w="720080"/>
                <a:gridCol w="648072"/>
                <a:gridCol w="720080"/>
                <a:gridCol w="648072"/>
                <a:gridCol w="720080"/>
                <a:gridCol w="648072"/>
                <a:gridCol w="744760"/>
                <a:gridCol w="623392"/>
              </a:tblGrid>
              <a:tr h="35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활동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6-1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계획 수립 및 자료조사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개발 환경 구성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파일 데이터 및 오픈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웹 페이지 작성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수집 데이터 저장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중간 검토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데이터 분석 및 처리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모듈과 웹 연동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서버 연동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테스트 및 버그 </a:t>
                      </a:r>
                      <a:r>
                        <a:rPr lang="ko-KR" altLang="en-US" dirty="0" err="1" smtClean="0">
                          <a:latin typeface="+mn-ea"/>
                          <a:ea typeface="+mn-ea"/>
                        </a:rPr>
                        <a:t>픽스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경진대회 참가 및 최종 결과보고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2927648" y="1412776"/>
            <a:ext cx="208823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015880" y="18448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63952" y="2420888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12176" y="2924944"/>
            <a:ext cx="1368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32104" y="34234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680176" y="3861048"/>
            <a:ext cx="720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401692" y="4293096"/>
            <a:ext cx="1366716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768408" y="4797152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402314" y="5229200"/>
            <a:ext cx="756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172632" y="5733256"/>
            <a:ext cx="612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136560" y="6309320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1474" y="11663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전체 일정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53" name="사다리꼴 52"/>
          <p:cNvSpPr/>
          <p:nvPr/>
        </p:nvSpPr>
        <p:spPr>
          <a:xfrm rot="10800000" flipV="1">
            <a:off x="357351" y="73160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사다리꼴 5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999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488" y="1926755"/>
            <a:ext cx="106891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ko-KR" altLang="en-US" sz="2800" dirty="0" smtClean="0">
                <a:latin typeface="+mn-ea"/>
              </a:rPr>
              <a:t> 병원평가항목을 이용하여 각 질병에 대한 우수 치료병원 분석 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en-US" altLang="ko-KR" sz="2800" dirty="0" smtClean="0">
                <a:latin typeface="+mn-ea"/>
              </a:rPr>
              <a:t> R</a:t>
            </a:r>
            <a:r>
              <a:rPr lang="ko-KR" altLang="en-US" sz="2800" dirty="0" smtClean="0">
                <a:latin typeface="+mn-ea"/>
              </a:rPr>
              <a:t>스크립트를 </a:t>
            </a:r>
            <a:r>
              <a:rPr lang="en-US" altLang="ko-KR" sz="2800" dirty="0" smtClean="0">
                <a:latin typeface="+mn-ea"/>
              </a:rPr>
              <a:t>Rpy2</a:t>
            </a:r>
            <a:r>
              <a:rPr lang="ko-KR" altLang="en-US" sz="2800" dirty="0" smtClean="0">
                <a:latin typeface="+mn-ea"/>
              </a:rPr>
              <a:t>모듈 형식으로 작성 완료</a:t>
            </a:r>
            <a:endParaRPr lang="en-US" altLang="ko-KR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569" t="39500" r="52953" b="44750"/>
          <a:stretch/>
        </p:blipFill>
        <p:spPr>
          <a:xfrm>
            <a:off x="767408" y="1580599"/>
            <a:ext cx="10299479" cy="20063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3472" y="4028871"/>
            <a:ext cx="936666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사용자로부터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질병</a:t>
            </a:r>
            <a:r>
              <a:rPr lang="ko-KR" altLang="en-US" sz="2400" b="1" dirty="0" smtClean="0">
                <a:latin typeface="+mn-ea"/>
              </a:rPr>
              <a:t>을 입력 받아 </a:t>
            </a:r>
            <a:endParaRPr lang="en-US" altLang="ko-KR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해당 질병에 대해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우수한 평가등급을 가진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병원정보 산출</a:t>
            </a:r>
            <a:r>
              <a:rPr lang="ko-KR" altLang="en-US" sz="2400" b="1" dirty="0" smtClean="0">
                <a:solidFill>
                  <a:srgbClr val="404551"/>
                </a:solidFill>
                <a:latin typeface="+mn-ea"/>
              </a:rPr>
              <a:t>하는 함수</a:t>
            </a:r>
            <a:endParaRPr lang="en-US" altLang="ko-KR" sz="2400" b="1" dirty="0" smtClean="0">
              <a:solidFill>
                <a:srgbClr val="4045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5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21651" r="47047" b="35300"/>
          <a:stretch/>
        </p:blipFill>
        <p:spPr>
          <a:xfrm>
            <a:off x="479376" y="1401235"/>
            <a:ext cx="9553440" cy="4719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9284" y="1268760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table_info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정보가 들어있는 데이터프레임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51384" y="1412776"/>
            <a:ext cx="3456384" cy="2275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367808" y="1494076"/>
            <a:ext cx="571476" cy="288032"/>
          </a:xfrm>
          <a:prstGeom prst="bentConnector3">
            <a:avLst>
              <a:gd name="adj1" fmla="val -1322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30964" y="2582866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964" y="4173971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</p:spTree>
    <p:extLst>
      <p:ext uri="{BB962C8B-B14F-4D97-AF65-F5344CB8AC3E}">
        <p14:creationId xmlns:p14="http://schemas.microsoft.com/office/powerpoint/2010/main" val="36017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22" t="19174" r="43504" b="16971"/>
          <a:stretch/>
        </p:blipFill>
        <p:spPr>
          <a:xfrm>
            <a:off x="551384" y="1196752"/>
            <a:ext cx="8194014" cy="54006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3352" y="1196752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26498" y="5712235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3352" y="3212976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29002" y="5949280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3300" y="1268760"/>
            <a:ext cx="6989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table_united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중 </a:t>
            </a:r>
            <a:r>
              <a:rPr lang="ko-KR" altLang="en-US" b="1" dirty="0" err="1" smtClean="0">
                <a:latin typeface="+mn-ea"/>
              </a:rPr>
              <a:t>질병별</a:t>
            </a:r>
            <a:r>
              <a:rPr lang="ko-KR" altLang="en-US" b="1" dirty="0" smtClean="0">
                <a:latin typeface="+mn-ea"/>
              </a:rPr>
              <a:t> 병원평가항목을 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	        </a:t>
            </a:r>
            <a:r>
              <a:rPr lang="ko-KR" altLang="en-US" b="1" dirty="0" smtClean="0">
                <a:latin typeface="+mn-ea"/>
              </a:rPr>
              <a:t>보유한 병원의 정보를 가지고 있는 데이터프레임</a:t>
            </a: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503712" y="1494076"/>
            <a:ext cx="1579588" cy="288032"/>
          </a:xfrm>
          <a:prstGeom prst="bentConnector3">
            <a:avLst>
              <a:gd name="adj1" fmla="val -17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80176" y="270892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80176" y="4300025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9376" y="5289667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19173" r="54726" b="48899"/>
          <a:stretch/>
        </p:blipFill>
        <p:spPr>
          <a:xfrm>
            <a:off x="479376" y="1340768"/>
            <a:ext cx="6768752" cy="2804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469" t="13668" r="45866" b="57707"/>
          <a:stretch/>
        </p:blipFill>
        <p:spPr>
          <a:xfrm>
            <a:off x="7248128" y="1844824"/>
            <a:ext cx="4413916" cy="2013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384" y="4497691"/>
            <a:ext cx="113772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입력한 질병은 조건</a:t>
            </a:r>
            <a:r>
              <a:rPr lang="en-US" altLang="ko-KR" sz="2000" b="1" dirty="0" smtClean="0">
                <a:latin typeface="+mn-ea"/>
              </a:rPr>
              <a:t>-</a:t>
            </a:r>
            <a:r>
              <a:rPr lang="ko-KR" altLang="en-US" sz="2000" b="1" dirty="0" smtClean="0">
                <a:latin typeface="+mn-ea"/>
              </a:rPr>
              <a:t>선택함수인 </a:t>
            </a:r>
            <a:r>
              <a:rPr lang="en-US" altLang="ko-KR" sz="2000" b="1" dirty="0" smtClean="0">
                <a:latin typeface="+mn-ea"/>
              </a:rPr>
              <a:t>switch()</a:t>
            </a:r>
            <a:r>
              <a:rPr lang="ko-KR" altLang="en-US" sz="2000" b="1" dirty="0" smtClean="0">
                <a:latin typeface="+mn-ea"/>
              </a:rPr>
              <a:t>함수를 이용하여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+mn-ea"/>
              </a:rPr>
              <a:t>t</a:t>
            </a:r>
            <a:r>
              <a:rPr lang="en-US" altLang="ko-KR" sz="2000" b="1" dirty="0" err="1" smtClean="0">
                <a:latin typeface="+mn-ea"/>
              </a:rPr>
              <a:t>able_united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데이터프레임에서 입력된 질병에 해당하는 질병평가항목을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오름차순으로 정렬</a:t>
            </a:r>
            <a:r>
              <a:rPr lang="ko-KR" altLang="en-US" sz="2000" b="1" dirty="0" smtClean="0">
                <a:latin typeface="+mn-ea"/>
              </a:rPr>
              <a:t>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상위 </a:t>
            </a:r>
            <a:r>
              <a:rPr lang="en-US" altLang="ko-KR" sz="2000" b="1" dirty="0" smtClean="0">
                <a:latin typeface="+mn-ea"/>
              </a:rPr>
              <a:t>10</a:t>
            </a:r>
            <a:r>
              <a:rPr lang="ko-KR" altLang="en-US" sz="2000" b="1" dirty="0" smtClean="0">
                <a:latin typeface="+mn-ea"/>
              </a:rPr>
              <a:t>곳의 병원 리스트 제공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79376" y="1414942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9" t="58876" r="48819" b="18072"/>
          <a:stretch/>
        </p:blipFill>
        <p:spPr>
          <a:xfrm>
            <a:off x="551384" y="2055436"/>
            <a:ext cx="9731367" cy="2369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5480" y="1553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2493" y="1555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+mn-ea"/>
              </a:rPr>
              <a:t>시군구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3290" y="155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</a:t>
            </a:r>
          </a:p>
        </p:txBody>
      </p:sp>
      <p:cxnSp>
        <p:nvCxnSpPr>
          <p:cNvPr id="11" name="직선 연결선 10"/>
          <p:cNvCxnSpPr>
            <a:stCxn id="3" idx="2"/>
          </p:cNvCxnSpPr>
          <p:nvPr/>
        </p:nvCxnSpPr>
        <p:spPr>
          <a:xfrm>
            <a:off x="1738646" y="192328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567608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359696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087888" y="1911421"/>
            <a:ext cx="1368152" cy="57606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57782" y="161409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전체 병원 수</a:t>
            </a: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101762" y="2487485"/>
            <a:ext cx="1356020" cy="23765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69914" y="2346162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평가정보를 가진 전체 병원 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27448" y="2991541"/>
            <a:ext cx="7488832" cy="64807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7320136" y="3639615"/>
            <a:ext cx="216024" cy="9951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12322" y="4726885"/>
            <a:ext cx="480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평가정보를 가진 병원 중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해당 질병에 대한 우수평가병원 </a:t>
            </a:r>
            <a:r>
              <a:rPr lang="en-US" altLang="ko-KR" b="1" dirty="0" smtClean="0">
                <a:latin typeface="+mn-ea"/>
              </a:rPr>
              <a:t>Top 10 </a:t>
            </a:r>
            <a:r>
              <a:rPr lang="ko-KR" altLang="en-US" b="1" dirty="0" smtClean="0">
                <a:latin typeface="+mn-ea"/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10532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931" t="45596" r="47638" b="38991"/>
          <a:stretch/>
        </p:blipFill>
        <p:spPr>
          <a:xfrm>
            <a:off x="839416" y="1582059"/>
            <a:ext cx="10122267" cy="172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1424" y="3482028"/>
            <a:ext cx="6199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원하는 병원에 대한 정보를 </a:t>
            </a:r>
            <a:r>
              <a:rPr lang="ko-KR" altLang="en-US" sz="2000" b="1" smtClean="0">
                <a:latin typeface="+mn-ea"/>
              </a:rPr>
              <a:t>얻기 위한 함수</a:t>
            </a:r>
            <a:endParaRPr lang="ko-KR" altLang="en-US" sz="2000" b="1" dirty="0" smtClean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39416" y="1571896"/>
            <a:ext cx="165618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6312" y="4075146"/>
            <a:ext cx="945823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latin typeface="+mn-ea"/>
              </a:rPr>
              <a:t>Table_result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 프레임에서 사용자가 선택한 병원의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rgbClr val="FF9A8B"/>
                </a:solidFill>
                <a:latin typeface="+mn-ea"/>
              </a:rPr>
              <a:t>병원명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주소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전화번호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지도정보를 생성해주는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ko-KR" altLang="en-US" sz="2000" b="1" dirty="0" smtClean="0">
                <a:latin typeface="+mn-ea"/>
              </a:rPr>
              <a:t>라이브러리의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en-US" altLang="ko-KR" sz="2000" b="1" dirty="0" smtClean="0">
                <a:latin typeface="+mn-ea"/>
              </a:rPr>
              <a:t>()</a:t>
            </a:r>
            <a:r>
              <a:rPr lang="ko-KR" altLang="en-US" sz="2000" b="1" dirty="0" smtClean="0">
                <a:latin typeface="+mn-ea"/>
              </a:rPr>
              <a:t>함수를 이용해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지도</a:t>
            </a:r>
            <a:r>
              <a:rPr lang="ko-KR" altLang="en-US" sz="2000" b="1" dirty="0" smtClean="0">
                <a:latin typeface="+mn-ea"/>
              </a:rPr>
              <a:t> 생성</a:t>
            </a: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82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848" y="609601"/>
            <a:ext cx="4887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+mn-ea"/>
              </a:rPr>
              <a:t>목차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42809" y="724161"/>
            <a:ext cx="272871" cy="5657167"/>
          </a:xfrm>
          <a:prstGeom prst="roundRect">
            <a:avLst/>
          </a:prstGeom>
          <a:solidFill>
            <a:srgbClr val="B6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7728" y="476672"/>
            <a:ext cx="669674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조원 소개 및 역할 분담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우수평가 병원서비스 개발 동기 및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 웹 페이지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서비스의 시스템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레이아웃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분석 방법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진행 상황 및 향후 계획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n-ea"/>
              </a:rPr>
              <a:t>QnA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48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8" t="58808" r="9636" b="1558"/>
          <a:stretch/>
        </p:blipFill>
        <p:spPr>
          <a:xfrm>
            <a:off x="479376" y="1484784"/>
            <a:ext cx="1096989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783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60" t="12594" r="74215" b="8658"/>
          <a:stretch/>
        </p:blipFill>
        <p:spPr>
          <a:xfrm>
            <a:off x="1055440" y="1268760"/>
            <a:ext cx="5184576" cy="51845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43472" y="1475137"/>
            <a:ext cx="2952328" cy="5814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4032" y="1357108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기능을 수행할 수 있도록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r </a:t>
            </a:r>
            <a:r>
              <a:rPr lang="ko-KR" altLang="en-US" b="1" dirty="0" smtClean="0">
                <a:latin typeface="+mn-ea"/>
              </a:rPr>
              <a:t>및 </a:t>
            </a:r>
            <a:r>
              <a:rPr lang="en-US" altLang="ko-KR" b="1" dirty="0" err="1" smtClean="0">
                <a:latin typeface="+mn-ea"/>
              </a:rPr>
              <a:t>robjects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모듈 </a:t>
            </a:r>
            <a:r>
              <a:rPr lang="ko-KR" altLang="en-US" b="1" dirty="0" err="1" smtClean="0">
                <a:latin typeface="+mn-ea"/>
              </a:rPr>
              <a:t>임포트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3472" y="2262989"/>
            <a:ext cx="2232248" cy="2367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2130078"/>
            <a:ext cx="382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기본 패키지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en-US" altLang="ko-KR" b="1" dirty="0" err="1" smtClean="0">
                <a:latin typeface="+mn-ea"/>
              </a:rPr>
              <a:t>rm</a:t>
            </a:r>
            <a:r>
              <a:rPr lang="en-US" altLang="ko-KR" b="1" dirty="0" smtClean="0">
                <a:latin typeface="+mn-ea"/>
              </a:rPr>
              <a:t>, help </a:t>
            </a:r>
            <a:r>
              <a:rPr lang="ko-KR" altLang="en-US" b="1" dirty="0" smtClean="0">
                <a:latin typeface="+mn-ea"/>
              </a:rPr>
              <a:t>등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1789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160" t="12594" r="69327" b="8658"/>
          <a:stretch/>
        </p:blipFill>
        <p:spPr>
          <a:xfrm>
            <a:off x="623392" y="1493776"/>
            <a:ext cx="5616624" cy="46537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11424" y="1595435"/>
            <a:ext cx="4752528" cy="10414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1772816"/>
            <a:ext cx="5522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사용자로부터 입력 받은 질병 명에 해당하는 번호를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리턴 </a:t>
            </a:r>
            <a:r>
              <a:rPr lang="en-US" altLang="ko-KR" b="1" dirty="0" smtClean="0">
                <a:latin typeface="+mn-ea"/>
              </a:rPr>
              <a:t>-&gt; </a:t>
            </a:r>
            <a:r>
              <a:rPr lang="ko-KR" altLang="en-US" b="1" dirty="0" smtClean="0">
                <a:latin typeface="+mn-ea"/>
              </a:rPr>
              <a:t>해당 질병의 평가항목번호를 분석하기 위해</a:t>
            </a:r>
            <a:endParaRPr lang="en-US" altLang="ko-KR" b="1" dirty="0" smtClean="0">
              <a:latin typeface="+mn-ea"/>
            </a:endParaRPr>
          </a:p>
          <a:p>
            <a:endParaRPr lang="ko-KR" altLang="en-US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0509" t="36789" r="27557" b="16971"/>
          <a:stretch/>
        </p:blipFill>
        <p:spPr>
          <a:xfrm>
            <a:off x="6888088" y="2761312"/>
            <a:ext cx="462565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45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향후 계획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488" y="1926755"/>
            <a:ext cx="753122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프론트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엔드와</a:t>
            </a:r>
            <a:r>
              <a:rPr lang="ko-KR" altLang="en-US" sz="2800" dirty="0" smtClean="0">
                <a:latin typeface="+mn-ea"/>
              </a:rPr>
              <a:t> 백 </a:t>
            </a:r>
            <a:r>
              <a:rPr lang="ko-KR" altLang="en-US" sz="2800" dirty="0" err="1" smtClean="0">
                <a:latin typeface="+mn-ea"/>
              </a:rPr>
              <a:t>엔드</a:t>
            </a:r>
            <a:r>
              <a:rPr lang="ko-KR" altLang="en-US" sz="2800" dirty="0" smtClean="0">
                <a:latin typeface="+mn-ea"/>
              </a:rPr>
              <a:t> 연결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웹 서버 프레임워크인 </a:t>
            </a:r>
            <a:r>
              <a:rPr lang="en-US" altLang="ko-KR" sz="2800" dirty="0" smtClean="0">
                <a:latin typeface="+mn-ea"/>
              </a:rPr>
              <a:t>Django</a:t>
            </a:r>
            <a:r>
              <a:rPr lang="ko-KR" altLang="en-US" sz="2800" dirty="0" smtClean="0">
                <a:latin typeface="+mn-ea"/>
              </a:rPr>
              <a:t>로 서버 구축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8656" y="3100898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7528" y="3100898"/>
            <a:ext cx="886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웹 페이지에서 받은 쿼리를 이용하여 데이터 처리 후 분석 결과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웹으로 전달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7528" y="4714091"/>
            <a:ext cx="7494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+mn-ea"/>
              </a:rPr>
              <a:t>프론트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엔드와</a:t>
            </a:r>
            <a:r>
              <a:rPr lang="ko-KR" altLang="en-US" sz="2000" dirty="0" smtClean="0">
                <a:latin typeface="+mn-ea"/>
              </a:rPr>
              <a:t> 백 </a:t>
            </a:r>
            <a:r>
              <a:rPr lang="ko-KR" altLang="en-US" sz="2000" dirty="0" err="1" smtClean="0">
                <a:latin typeface="+mn-ea"/>
              </a:rPr>
              <a:t>엔드</a:t>
            </a:r>
            <a:r>
              <a:rPr lang="ko-KR" altLang="en-US" sz="2000" dirty="0" smtClean="0">
                <a:latin typeface="+mn-ea"/>
              </a:rPr>
              <a:t> 연결이 끝나는 대로 서버 구축 및 테스트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403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 smtClean="0">
                <a:latin typeface="+mn-ea"/>
              </a:rPr>
              <a:t>QnA</a:t>
            </a:r>
            <a:endParaRPr lang="ko-KR" altLang="en-US" sz="6000" b="1" dirty="0" smtClean="0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060" y="4345940"/>
            <a:ext cx="8617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+mn-ea"/>
              </a:rPr>
              <a:t>Github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: https://github.com/Helloworldist/MediWeb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17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latin typeface="+mn-ea"/>
              </a:rPr>
              <a:t>감사합니다</a:t>
            </a: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08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454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atin typeface="+mn-ea"/>
              </a:rPr>
              <a:t>HoLo</a:t>
            </a:r>
            <a:r>
              <a:rPr lang="ko-KR" altLang="en-US" sz="4000" dirty="0" smtClean="0">
                <a:latin typeface="+mn-ea"/>
              </a:rPr>
              <a:t>조 조원 소개 및 역할 분담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8" name="다이어그램 7"/>
          <p:cNvGraphicFramePr/>
          <p:nvPr>
            <p:extLst/>
          </p:nvPr>
        </p:nvGraphicFramePr>
        <p:xfrm>
          <a:off x="-384720" y="980728"/>
          <a:ext cx="12520488" cy="573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96574" y="1772816"/>
            <a:ext cx="26100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김민중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kl4314@likelion.org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hlinkClick r:id="rId7"/>
              </a:rPr>
              <a:t>https://</a:t>
            </a:r>
            <a:r>
              <a:rPr lang="en-US" altLang="ko-KR" sz="1600" dirty="0" smtClean="0">
                <a:latin typeface="+mn-ea"/>
                <a:hlinkClick r:id="rId7"/>
              </a:rPr>
              <a:t>github.com/kl4314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웹 개발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562547"/>
            <a:ext cx="216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4730" r="-353" b="20200"/>
          <a:stretch/>
        </p:blipFill>
        <p:spPr>
          <a:xfrm>
            <a:off x="5159896" y="3573256"/>
            <a:ext cx="2160000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6331" y="5750004"/>
            <a:ext cx="2627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 smtClean="0">
                <a:latin typeface="+mn-ea"/>
              </a:rPr>
              <a:t>김새흰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shms1025@naver.com</a:t>
            </a:r>
          </a:p>
          <a:p>
            <a:pPr algn="r"/>
            <a:r>
              <a:rPr lang="en-US" altLang="ko-KR" sz="1600" dirty="0">
                <a:latin typeface="+mn-ea"/>
                <a:hlinkClick r:id="rId10"/>
              </a:rPr>
              <a:t>https://</a:t>
            </a:r>
            <a:r>
              <a:rPr lang="en-US" altLang="ko-KR" sz="1600" dirty="0" smtClean="0">
                <a:latin typeface="+mn-ea"/>
                <a:hlinkClick r:id="rId10"/>
              </a:rPr>
              <a:t>github.com/huinee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5922" y="5750004"/>
            <a:ext cx="3126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진소영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</a:rPr>
              <a:t>syoung9606@naver.com</a:t>
            </a:r>
          </a:p>
          <a:p>
            <a:pPr algn="r"/>
            <a:r>
              <a:rPr lang="en-US" altLang="ko-KR" sz="1600" dirty="0">
                <a:latin typeface="+mn-ea"/>
                <a:hlinkClick r:id="rId11"/>
              </a:rPr>
              <a:t>https://</a:t>
            </a:r>
            <a:r>
              <a:rPr lang="en-US" altLang="ko-KR" sz="1600" dirty="0" smtClean="0">
                <a:latin typeface="+mn-ea"/>
                <a:hlinkClick r:id="rId11"/>
              </a:rPr>
              <a:t>github.com/syoung9606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557" r="-388" b="15259"/>
          <a:stretch/>
        </p:blipFill>
        <p:spPr>
          <a:xfrm>
            <a:off x="298817" y="1268760"/>
            <a:ext cx="2160000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58817" y="1844824"/>
            <a:ext cx="3215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+mn-ea"/>
              </a:rPr>
              <a:t>남솔민</a:t>
            </a: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nsm1027@naver.com</a:t>
            </a:r>
          </a:p>
          <a:p>
            <a:r>
              <a:rPr lang="en-US" altLang="ko-KR" sz="1600" dirty="0">
                <a:latin typeface="+mn-ea"/>
                <a:hlinkClick r:id="rId13"/>
              </a:rPr>
              <a:t>https://</a:t>
            </a:r>
            <a:r>
              <a:rPr lang="en-US" altLang="ko-KR" sz="1600" dirty="0" smtClean="0">
                <a:latin typeface="+mn-ea"/>
                <a:hlinkClick r:id="rId13"/>
              </a:rPr>
              <a:t>github.com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  <a:hlinkClick r:id="rId13"/>
              </a:rPr>
              <a:t>/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</a:rPr>
              <a:t>Helloworldist</a:t>
            </a:r>
          </a:p>
          <a:p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12448"/>
          <a:stretch/>
        </p:blipFill>
        <p:spPr>
          <a:xfrm>
            <a:off x="9192584" y="3573256"/>
            <a:ext cx="2160000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50110" y="5733256"/>
            <a:ext cx="328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박소연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rkdi100@naver.com</a:t>
            </a:r>
            <a:endParaRPr lang="en-US" altLang="ko-KR" sz="1600" dirty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  <a:hlinkClick r:id="rId15"/>
              </a:rPr>
              <a:t>https://</a:t>
            </a:r>
            <a:r>
              <a:rPr lang="en-US" altLang="ko-KR" sz="1600" dirty="0" smtClean="0">
                <a:latin typeface="+mn-ea"/>
                <a:hlinkClick r:id="rId15"/>
              </a:rPr>
              <a:t>github.com/Parksoyeon12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1178961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우수평가 병원서비스 개발 동기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416" y="1412776"/>
            <a:ext cx="104086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주변에 병원들은 많으나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어느 병원이 질 좋은 병원인지 모름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병원에 대한 상세한 정보가 부족함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서비스를 통해 소개된 병원들은 경쟁력을 가질 수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7301" y="2540375"/>
            <a:ext cx="946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질병 별 평가 등급을 확인하고 우수한 등급의 병원을 선택할 수 있다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9183" y="4253026"/>
            <a:ext cx="771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해당 병원의 진료과목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세부정보 등을 확인할 수 있다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1208657" y="2590388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199038" y="4306856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우수평가 병원서비스 개발 </a:t>
            </a:r>
            <a:r>
              <a:rPr lang="ko-KR" altLang="en-US" sz="4000" dirty="0" smtClean="0">
                <a:latin typeface="+mn-ea"/>
              </a:rPr>
              <a:t>환경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349" y="1285433"/>
            <a:ext cx="6336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운영체제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|</a:t>
            </a:r>
            <a:r>
              <a:rPr lang="ko-KR" altLang="en-US" sz="3000" dirty="0" smtClean="0">
                <a:latin typeface="+mn-ea"/>
              </a:rPr>
              <a:t>  </a:t>
            </a:r>
            <a:r>
              <a:rPr lang="en-US" altLang="ko-KR" sz="3000" dirty="0" smtClean="0">
                <a:latin typeface="+mn-ea"/>
              </a:rPr>
              <a:t>Ubuntu(18.04)</a:t>
            </a:r>
            <a:endParaRPr lang="en-US" altLang="ko-KR" sz="30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9905" y="2952403"/>
            <a:ext cx="774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데이터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처리 </a:t>
            </a:r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분석 </a:t>
            </a:r>
            <a:r>
              <a:rPr lang="en-US" altLang="ko-KR" sz="3000" dirty="0" smtClean="0">
                <a:latin typeface="+mn-ea"/>
              </a:rPr>
              <a:t>| 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Python 3.6-rpy2</a:t>
            </a:r>
          </a:p>
          <a:p>
            <a:endParaRPr lang="ko-KR" altLang="en-US" sz="3000" dirty="0" smtClean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432" y="4805570"/>
            <a:ext cx="49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+mn-ea"/>
              </a:rPr>
              <a:t>Web</a:t>
            </a:r>
            <a:r>
              <a:rPr lang="en-US" altLang="ko-KR" sz="3000" dirty="0" smtClean="0">
                <a:latin typeface="+mn-ea"/>
              </a:rPr>
              <a:t> | </a:t>
            </a:r>
            <a:r>
              <a:rPr lang="en-US" altLang="ko-KR" sz="3000" dirty="0">
                <a:latin typeface="+mn-ea"/>
              </a:rPr>
              <a:t>Python </a:t>
            </a:r>
            <a:r>
              <a:rPr lang="en-US" altLang="ko-KR" sz="3000" dirty="0" smtClean="0">
                <a:latin typeface="+mn-ea"/>
              </a:rPr>
              <a:t>3.6-Django</a:t>
            </a:r>
            <a:endParaRPr lang="en-US" altLang="ko-KR" sz="3000" dirty="0">
              <a:latin typeface="+mn-ea"/>
            </a:endParaRPr>
          </a:p>
          <a:p>
            <a:endParaRPr lang="ko-KR" altLang="en-US" sz="3000" dirty="0" smtClean="0">
              <a:latin typeface="+mn-ea"/>
            </a:endParaRPr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r="11216"/>
          <a:stretch/>
        </p:blipFill>
        <p:spPr bwMode="auto">
          <a:xfrm>
            <a:off x="8342870" y="2952403"/>
            <a:ext cx="621452" cy="61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9536" y="206084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깃 허브로의 소스관리와 실질적인 개발을 </a:t>
            </a:r>
            <a:r>
              <a:rPr lang="ko-KR" altLang="en-US" sz="2000" dirty="0" err="1">
                <a:latin typeface="+mn-ea"/>
              </a:rPr>
              <a:t>리눅스의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우분투</a:t>
            </a:r>
            <a:r>
              <a:rPr lang="ko-KR" altLang="en-US" sz="2000" dirty="0">
                <a:latin typeface="+mn-ea"/>
              </a:rPr>
              <a:t> 환경에서 </a:t>
            </a:r>
            <a:r>
              <a:rPr lang="ko-KR" altLang="en-US" sz="2000" dirty="0" smtClean="0">
                <a:latin typeface="+mn-ea"/>
              </a:rPr>
              <a:t>행할 것임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7528" y="3798508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R</a:t>
            </a:r>
            <a:r>
              <a:rPr lang="ko-KR" altLang="en-US" sz="2000" dirty="0" smtClean="0">
                <a:latin typeface="+mn-ea"/>
              </a:rPr>
              <a:t>의 기능을 </a:t>
            </a:r>
            <a:r>
              <a:rPr lang="ko-KR" altLang="en-US" sz="2000" dirty="0" err="1" smtClean="0">
                <a:latin typeface="+mn-ea"/>
              </a:rPr>
              <a:t>파이썬</a:t>
            </a:r>
            <a:r>
              <a:rPr lang="ko-KR" altLang="en-US" sz="2000" dirty="0" smtClean="0">
                <a:latin typeface="+mn-ea"/>
              </a:rPr>
              <a:t> 내에서 사용할 수 있게 하는 </a:t>
            </a:r>
            <a:r>
              <a:rPr lang="en-US" altLang="ko-KR" sz="2000" dirty="0" smtClean="0">
                <a:latin typeface="+mn-ea"/>
              </a:rPr>
              <a:t>rpy2 </a:t>
            </a:r>
            <a:r>
              <a:rPr lang="ko-KR" altLang="en-US" sz="2000" dirty="0" smtClean="0">
                <a:latin typeface="+mn-ea"/>
              </a:rPr>
              <a:t>모듈을 사용하여 데이터 처리 및 분석을 실시할 것임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9536" y="5621178"/>
            <a:ext cx="849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웹 서비스를 제공하기 위해 웹 페이지를 </a:t>
            </a:r>
            <a:r>
              <a:rPr lang="ko-KR" altLang="en-US" sz="2000" dirty="0" err="1" smtClean="0">
                <a:latin typeface="+mn-ea"/>
              </a:rPr>
              <a:t>파이썬으로</a:t>
            </a:r>
            <a:r>
              <a:rPr lang="ko-KR" altLang="en-US" sz="2000" dirty="0" smtClean="0">
                <a:latin typeface="+mn-ea"/>
              </a:rPr>
              <a:t> 작성</a:t>
            </a:r>
          </a:p>
        </p:txBody>
      </p:sp>
      <p:pic>
        <p:nvPicPr>
          <p:cNvPr id="4" name="Picture 2" descr="ì´ë¯¸ì§ ê²ìê²°ê³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4754303"/>
            <a:ext cx="2196009" cy="7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´ë¯¸ì§ ê²ìê²°ê³¼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243" y="1108093"/>
            <a:ext cx="870960" cy="87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75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우수병원 서비스 웹 페이지 설계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268760"/>
            <a:ext cx="3827864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408" y="3997073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 </a:t>
            </a:r>
            <a:r>
              <a:rPr lang="ko-KR" altLang="en-US" b="1" dirty="0" err="1" smtClean="0"/>
              <a:t>발사믹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목업을</a:t>
            </a:r>
            <a:r>
              <a:rPr lang="ko-KR" altLang="en-US" b="1" dirty="0" smtClean="0"/>
              <a:t> 통한 설계 </a:t>
            </a:r>
            <a:r>
              <a:rPr lang="en-US" altLang="ko-KR" b="1" dirty="0" smtClean="0"/>
              <a:t>&gt;</a:t>
            </a:r>
            <a:endParaRPr lang="ko-KR" altLang="en-US" b="1" dirty="0" smtClean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0671" y="5795972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&lt; </a:t>
            </a:r>
            <a:r>
              <a:rPr lang="ko-KR" altLang="en-US" b="1" dirty="0" smtClean="0">
                <a:latin typeface="+mn-ea"/>
              </a:rPr>
              <a:t>서비스할 웹 페이지 화면</a:t>
            </a:r>
            <a:r>
              <a:rPr lang="en-US" altLang="ko-KR" b="1" dirty="0" smtClean="0">
                <a:latin typeface="+mn-ea"/>
              </a:rPr>
              <a:t> &gt;</a:t>
            </a:r>
            <a:endParaRPr lang="ko-KR" altLang="en-US" b="1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850"/>
          <a:stretch/>
        </p:blipFill>
        <p:spPr>
          <a:xfrm>
            <a:off x="4655840" y="1328558"/>
            <a:ext cx="7164619" cy="4260681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8" name="직사각형 7"/>
          <p:cNvSpPr/>
          <p:nvPr/>
        </p:nvSpPr>
        <p:spPr>
          <a:xfrm>
            <a:off x="5303912" y="1628800"/>
            <a:ext cx="2664296" cy="648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5133494" y="2420888"/>
            <a:ext cx="2906722" cy="3025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 flipH="1" flipV="1">
            <a:off x="8112224" y="3573016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 flipH="1" flipV="1">
            <a:off x="8112224" y="1620363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1298193" y="561130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리스트에 나온 병원 위치 지도에 표시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75011" y="4177389"/>
            <a:ext cx="275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리스트에서 선택한 병원에 대한 세부정보 표시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948" y="133147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 명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22144" y="2203487"/>
            <a:ext cx="275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질병을 치료할 수 있는 병원 중 우수 평가 등급의 병원 출력</a:t>
            </a:r>
            <a:endParaRPr lang="ko-KR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93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8090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</a:t>
            </a:r>
            <a:r>
              <a:rPr lang="ko-KR" altLang="en-US" sz="4000" dirty="0" smtClean="0">
                <a:latin typeface="+mn-ea"/>
              </a:rPr>
              <a:t>시스템 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8128" y="1782339"/>
            <a:ext cx="1910429" cy="10971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동전"/>
          <p:cNvSpPr/>
          <p:nvPr/>
        </p:nvSpPr>
        <p:spPr>
          <a:xfrm>
            <a:off x="8256240" y="4610105"/>
            <a:ext cx="1335166" cy="133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1" name="컴퓨터"/>
          <p:cNvSpPr/>
          <p:nvPr/>
        </p:nvSpPr>
        <p:spPr>
          <a:xfrm>
            <a:off x="1343472" y="1988840"/>
            <a:ext cx="1227125" cy="9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" y="0"/>
                </a:moveTo>
                <a:cubicBezTo>
                  <a:pt x="209" y="0"/>
                  <a:pt x="0" y="260"/>
                  <a:pt x="0" y="577"/>
                </a:cubicBezTo>
                <a:lnTo>
                  <a:pt x="0" y="17780"/>
                </a:lnTo>
                <a:cubicBezTo>
                  <a:pt x="0" y="18098"/>
                  <a:pt x="209" y="18358"/>
                  <a:pt x="466" y="18358"/>
                </a:cubicBezTo>
                <a:lnTo>
                  <a:pt x="8927" y="18358"/>
                </a:lnTo>
                <a:lnTo>
                  <a:pt x="8896" y="18519"/>
                </a:lnTo>
                <a:lnTo>
                  <a:pt x="8534" y="20765"/>
                </a:lnTo>
                <a:lnTo>
                  <a:pt x="7472" y="20765"/>
                </a:lnTo>
                <a:lnTo>
                  <a:pt x="7472" y="21600"/>
                </a:lnTo>
                <a:lnTo>
                  <a:pt x="10268" y="21600"/>
                </a:lnTo>
                <a:lnTo>
                  <a:pt x="10891" y="21600"/>
                </a:lnTo>
                <a:lnTo>
                  <a:pt x="13687" y="21600"/>
                </a:lnTo>
                <a:lnTo>
                  <a:pt x="13687" y="20765"/>
                </a:lnTo>
                <a:lnTo>
                  <a:pt x="12626" y="20765"/>
                </a:lnTo>
                <a:lnTo>
                  <a:pt x="12263" y="18519"/>
                </a:lnTo>
                <a:lnTo>
                  <a:pt x="12234" y="18358"/>
                </a:lnTo>
                <a:lnTo>
                  <a:pt x="21134" y="18358"/>
                </a:lnTo>
                <a:cubicBezTo>
                  <a:pt x="21391" y="18358"/>
                  <a:pt x="21600" y="18098"/>
                  <a:pt x="21600" y="17780"/>
                </a:cubicBezTo>
                <a:lnTo>
                  <a:pt x="21600" y="577"/>
                </a:lnTo>
                <a:cubicBezTo>
                  <a:pt x="21600" y="260"/>
                  <a:pt x="21391" y="0"/>
                  <a:pt x="21134" y="0"/>
                </a:cubicBezTo>
                <a:lnTo>
                  <a:pt x="466" y="0"/>
                </a:lnTo>
                <a:close/>
                <a:moveTo>
                  <a:pt x="10800" y="533"/>
                </a:moveTo>
                <a:cubicBezTo>
                  <a:pt x="10914" y="533"/>
                  <a:pt x="11008" y="649"/>
                  <a:pt x="11008" y="791"/>
                </a:cubicBezTo>
                <a:cubicBezTo>
                  <a:pt x="11008" y="933"/>
                  <a:pt x="10914" y="1046"/>
                  <a:pt x="10800" y="1046"/>
                </a:cubicBezTo>
                <a:cubicBezTo>
                  <a:pt x="10686" y="1046"/>
                  <a:pt x="10592" y="933"/>
                  <a:pt x="10592" y="791"/>
                </a:cubicBezTo>
                <a:cubicBezTo>
                  <a:pt x="10592" y="649"/>
                  <a:pt x="10686" y="533"/>
                  <a:pt x="10800" y="533"/>
                </a:cubicBezTo>
                <a:close/>
                <a:moveTo>
                  <a:pt x="1242" y="1732"/>
                </a:moveTo>
                <a:lnTo>
                  <a:pt x="20358" y="1732"/>
                </a:lnTo>
                <a:lnTo>
                  <a:pt x="20358" y="15228"/>
                </a:lnTo>
                <a:lnTo>
                  <a:pt x="1242" y="15228"/>
                </a:lnTo>
                <a:lnTo>
                  <a:pt x="1242" y="173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3" name="선"/>
          <p:cNvSpPr/>
          <p:nvPr/>
        </p:nvSpPr>
        <p:spPr>
          <a:xfrm>
            <a:off x="3121542" y="2133348"/>
            <a:ext cx="3550522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4" name="선"/>
          <p:cNvSpPr/>
          <p:nvPr/>
        </p:nvSpPr>
        <p:spPr>
          <a:xfrm flipH="1" flipV="1">
            <a:off x="3071662" y="2581668"/>
            <a:ext cx="36004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7" name="선"/>
          <p:cNvSpPr/>
          <p:nvPr/>
        </p:nvSpPr>
        <p:spPr>
          <a:xfrm>
            <a:off x="8256240" y="3212977"/>
            <a:ext cx="1" cy="11521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pic>
        <p:nvPicPr>
          <p:cNvPr id="1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0225" y="4593302"/>
            <a:ext cx="2249991" cy="149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9496" y="4365104"/>
            <a:ext cx="1301846" cy="1301845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선"/>
          <p:cNvSpPr/>
          <p:nvPr/>
        </p:nvSpPr>
        <p:spPr>
          <a:xfrm flipH="1">
            <a:off x="3236886" y="5097174"/>
            <a:ext cx="23287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24" name="선"/>
          <p:cNvSpPr/>
          <p:nvPr/>
        </p:nvSpPr>
        <p:spPr>
          <a:xfrm flipV="1">
            <a:off x="3071662" y="3087702"/>
            <a:ext cx="4176466" cy="14161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34875" y="1484784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예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.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중이염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03712" y="281403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  <a:latin typeface="+mn-ea"/>
              </a:rPr>
              <a:t>호평의 병원 리스트 제공</a:t>
            </a:r>
            <a:endParaRPr lang="ko-KR" altLang="en-US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3273" y="3306335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해당 키워드를 진료하는 병원 탐색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및 의료기관상세정보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API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로 세부정보 호출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85493" y="368094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  <a:latin typeface="+mn-ea"/>
              </a:rPr>
              <a:t>분석된 값 서버로 리턴</a:t>
            </a:r>
            <a:endParaRPr lang="ko-KR" altLang="en-US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60001" y="5248024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분석을 위해</a:t>
            </a:r>
            <a:endParaRPr lang="en-US" altLang="ko-KR" dirty="0" smtClean="0">
              <a:solidFill>
                <a:srgbClr val="00B050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rpy2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모듈 사용</a:t>
            </a:r>
            <a:endParaRPr lang="en-US" altLang="ko-KR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7397" y="1783164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Request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23792" y="2541928"/>
            <a:ext cx="117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Response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82938" y="135267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Server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81609" y="464669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DB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59496" y="220486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Client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2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877" y="1983603"/>
            <a:ext cx="10091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</a:t>
            </a:r>
            <a:r>
              <a:rPr lang="ko-KR" altLang="en-US" sz="2200" dirty="0" err="1" smtClean="0">
                <a:latin typeface="+mn-ea"/>
              </a:rPr>
              <a:t>기관명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주소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경도 및 위도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</a:t>
            </a:r>
            <a:r>
              <a:rPr lang="en-US" altLang="ko-KR" sz="2200" dirty="0" smtClean="0">
                <a:latin typeface="+mn-ea"/>
              </a:rPr>
              <a:t>      </a:t>
            </a:r>
            <a:r>
              <a:rPr lang="ko-KR" altLang="en-US" sz="2200" dirty="0" smtClean="0">
                <a:latin typeface="+mn-ea"/>
              </a:rPr>
              <a:t>전화번호 정보 제공하기 위함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3876" y="3898612"/>
            <a:ext cx="9166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시설정보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세부정보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 </a:t>
            </a:r>
            <a:r>
              <a:rPr lang="en-US" altLang="ko-KR" sz="2200" dirty="0" smtClean="0">
                <a:latin typeface="+mn-ea"/>
              </a:rPr>
              <a:t>     </a:t>
            </a:r>
            <a:r>
              <a:rPr lang="ko-KR" altLang="en-US" sz="2200" dirty="0" smtClean="0">
                <a:latin typeface="+mn-ea"/>
              </a:rPr>
              <a:t>교통정보 등을 표시하기 위함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3876" y="5813759"/>
            <a:ext cx="9704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사용자에 의해 검색된 병원이 가지는 평가등급을 알려주기 위함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5401" y="1173711"/>
            <a:ext cx="2602268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400" y="3088857"/>
            <a:ext cx="4316404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8444" y="5004004"/>
            <a:ext cx="4608512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15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340768"/>
            <a:ext cx="2561607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1384" y="3559768"/>
            <a:ext cx="4248960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60096" y="3559768"/>
            <a:ext cx="4536504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  <p:cxnSp>
        <p:nvCxnSpPr>
          <p:cNvPr id="24" name="꺾인 연결선 23"/>
          <p:cNvCxnSpPr>
            <a:stCxn id="13" idx="1"/>
            <a:endCxn id="14" idx="0"/>
          </p:cNvCxnSpPr>
          <p:nvPr/>
        </p:nvCxnSpPr>
        <p:spPr>
          <a:xfrm rot="10800000" flipV="1">
            <a:off x="2675864" y="1628312"/>
            <a:ext cx="2051984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3" idx="3"/>
            <a:endCxn id="15" idx="0"/>
          </p:cNvCxnSpPr>
          <p:nvPr/>
        </p:nvCxnSpPr>
        <p:spPr>
          <a:xfrm>
            <a:off x="7289455" y="1628313"/>
            <a:ext cx="1938893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44645" y="2083917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각 병원은 고유한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가짐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9A8B"/>
                </a:solidFill>
                <a:latin typeface="+mn-ea"/>
              </a:rPr>
              <a:t>암호화된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요양기호</a:t>
            </a:r>
            <a:r>
              <a:rPr lang="ko-KR" altLang="en-US" sz="2000" dirty="0" smtClean="0">
                <a:latin typeface="+mn-ea"/>
              </a:rPr>
              <a:t>는 병원들을 구분할 목적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4202260"/>
            <a:ext cx="464742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시설 및 세부정보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진료과목정보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교통정보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전문병원지정분야 정보 획득 가능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0096" y="4202260"/>
            <a:ext cx="4647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 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병원평가등급기준목록조회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병원전체평가결과목록조회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질병</a:t>
            </a:r>
            <a:r>
              <a:rPr lang="en-US" altLang="ko-KR" sz="2000" dirty="0" smtClean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수술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등의 평가결과목록조회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8615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6527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210 콤퓨타세탁 L" pitchFamily="18" charset="-127"/>
            <a:ea typeface="210 콤퓨타세탁 L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870</Words>
  <Application>Microsoft Office PowerPoint</Application>
  <PresentationFormat>와이드스크린</PresentationFormat>
  <Paragraphs>229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맑은 고딕</vt:lpstr>
      <vt:lpstr>210 콤퓨타세탁 L</vt:lpstr>
      <vt:lpstr>Helvetica Neue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쏠미니</dc:creator>
  <cp:lastModifiedBy>쏠미니</cp:lastModifiedBy>
  <cp:revision>188</cp:revision>
  <dcterms:created xsi:type="dcterms:W3CDTF">2018-03-20T01:37:03Z</dcterms:created>
  <dcterms:modified xsi:type="dcterms:W3CDTF">2018-05-16T03:18:41Z</dcterms:modified>
</cp:coreProperties>
</file>